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09" autoAdjust="0"/>
    <p:restoredTop sz="94641" autoAdjust="0"/>
  </p:normalViewPr>
  <p:slideViewPr>
    <p:cSldViewPr snapToGrid="0">
      <p:cViewPr varScale="1">
        <p:scale>
          <a:sx n="59" d="100"/>
          <a:sy n="59" d="100"/>
        </p:scale>
        <p:origin x="68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A32E-B97B-87FA-710D-C6BCE70FC2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07D6E0-72D5-20FB-27D2-965F1F3CE2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AE379-E873-8CB6-4C82-5134CD232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D6511-6650-0615-0D9C-F4689F396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F6D5D-669B-84F2-3D3E-5D390FDC5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355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F470D-1B2B-A156-6067-980407627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6D3224-0C0F-6C72-8DD9-CD2F1611D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04202-A779-988C-0583-3D695DCC6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900AC-1107-B086-7CE7-2B1AEB021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556A8-02BD-540E-55C7-CD4FC025A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375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5A1176-BDAB-0D63-9509-9A811AAE15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0557DD-1BF3-1AB1-50A2-F09BEEA8A6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E13366-E134-8F3F-80A8-FF5EF1791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08E0D-9E0A-A5E9-CDDA-38E5ADF6E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233CD-6793-ACD6-599B-F23B6486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721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CE568-ADA9-3AF2-A4F4-26D8EF9BE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3B123-9F0B-FA20-C16E-DE2D2A2B6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6321B-BF41-90AE-6E56-E1C23A00F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3C165E-6C8B-154D-37BC-0E4549D73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2A24F-FAE7-F259-F700-04BD2A268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622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BB950-ACB3-BA27-46FB-85070CB54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D69EF-1D59-FA26-62F2-3953211460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FA154-9B54-BEF9-692B-F4C4633FD7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2E34A-FABE-1A45-2A5E-ECB99FAE3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ADDEF-F642-9CCF-1E6E-97144B26E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71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7C764-934B-B604-7D42-0829524D8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69E33-61CF-4AB2-14FF-629881E0A2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2437D2-ECD4-3541-7445-7D86BBF27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55B1FF-F456-7AEF-C482-A464368D5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43FAD0-9494-47AE-0819-8EF5CF3CB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49CDD-2780-88BC-D790-0B394540A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115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C4A89-F78E-C0FA-F05C-0F8989B18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8013DF-9D76-C3D8-92CE-CFBDC8A826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170EF-21DD-C1A8-1792-BBC9675792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526AA2-777D-40CB-6B83-B0DFC1225F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4E244D-5F58-F028-EE65-2B10873D35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FEB0D2-C155-4AB2-7C0A-1FA110D60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1D9C76-4F5A-57DA-B432-02730632A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F3BA87-D3B9-9FEF-B9DB-47A1CA6DE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245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FEC21-C9A3-04BD-5CCC-6D9BD29CA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4D0192-AF56-634A-49B6-FA39E9997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68C09-44A5-BECF-38F7-9321C548B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BC68A2-B0F6-8778-F92A-04C46D80A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412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690187-DD51-9CA3-F3E5-D1BD6BC02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4CB873-C0BC-52FE-1CE7-4ED5DAE4E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73BDC-7A8B-EE8B-E6EC-8FDA09DC3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946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70B76-D264-4723-B8E3-276DF935C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7CF36-AE33-8B4A-4BBE-39E5054633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09672-A8F2-F792-D35E-338F44587A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07C6F-5422-A90B-D0D1-1095703D4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2E976E-4AEB-5D46-AAC8-428820AA9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4C191-8C23-C1E7-8F66-E9B91CA84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2679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38860-D615-9C7E-3185-14554C132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D5245-66AF-A39A-D3BA-DE71C8887C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E49645-58B2-4537-79E3-16E5EF078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5E3C11-4D3F-B830-B6A0-EAF04D440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8B010-EE8D-7CEB-C56D-C991263A5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A85ED2-3323-1291-80A1-9A4CA64C8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884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31DF49-A9D7-B20F-59A2-C6BDBEBDC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07DEAF-3557-1FF6-EB09-DB31524BFC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E6074-8F1E-EBF0-FFB7-E8D0E282A9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B5CE37-4518-4420-8E81-BDF4C2BF2F94}" type="datetimeFigureOut">
              <a:rPr lang="en-US" smtClean="0"/>
              <a:t>8/22/2024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A25FA-497F-008D-7EC7-4E34081169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CF99E-31AA-D961-EF5B-B873FE6D4E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8F680C-DC35-4894-9890-1368593C20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066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38BD2-3287-83ED-0589-AAD02EB107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Dual Active Bridge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9612BA-91FC-F2EC-EE2B-99387DCB90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42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79613-0C3F-DA21-9068-6FA422731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E4744-F7C8-60E6-E4BE-77826EB41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5E20E5-7F58-48E3-81EE-41F8B573C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045" y="1690688"/>
            <a:ext cx="9969910" cy="458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818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91304-B4B0-596A-72C4-3B865AE1C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Deadtime equation for ZVS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BF997F4-8516-C247-3A82-18A7ECEB0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49E133-8586-1C6D-BFF1-D6AC4C48F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419" y="1874383"/>
            <a:ext cx="9193161" cy="430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589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69BC3-572E-5081-0839-2B4FD5FB7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ZCS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BD6F2-1343-3621-53EE-37EA834D1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1B0D0C-613D-07C3-7D7D-CA6A19837B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626" y="1890697"/>
            <a:ext cx="9920748" cy="4421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830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F9656-8A02-7F5B-B8B5-CEF16C5CF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new modulation to achieve soft switching ZCS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764B0B-D987-AEA7-0B81-5CC4D4798E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80982A-A0B2-BE8A-F0B0-1B5936C22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762" y="1760799"/>
            <a:ext cx="8062452" cy="441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535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6B41A-E821-202D-2A4A-4299DA411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Actual testing to the DAB board in </a:t>
            </a:r>
            <a:r>
              <a:rPr lang="en-GB" dirty="0" err="1"/>
              <a:t>Garching</a:t>
            </a:r>
            <a:r>
              <a:rPr lang="en-GB" dirty="0"/>
              <a:t> (Open Loop measurement) – no Power flow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3FE4DB-229A-8AB1-A397-C3EEB3FF6D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1" t="3871" r="6747" b="6523"/>
          <a:stretch/>
        </p:blipFill>
        <p:spPr bwMode="auto">
          <a:xfrm>
            <a:off x="838200" y="2010506"/>
            <a:ext cx="6912078" cy="4390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2717E7-1D83-D8F1-A981-F002D3B39B61}"/>
              </a:ext>
            </a:extLst>
          </p:cNvPr>
          <p:cNvSpPr txBox="1"/>
          <p:nvPr/>
        </p:nvSpPr>
        <p:spPr>
          <a:xfrm>
            <a:off x="8436077" y="2010506"/>
            <a:ext cx="30086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Control Phase: 0 degrees</a:t>
            </a:r>
          </a:p>
          <a:p>
            <a:r>
              <a:rPr lang="en-GB" dirty="0"/>
              <a:t>Primary side PWM</a:t>
            </a:r>
          </a:p>
          <a:p>
            <a:r>
              <a:rPr lang="en-GB" dirty="0"/>
              <a:t>PWM1: D0 D1</a:t>
            </a:r>
          </a:p>
          <a:p>
            <a:r>
              <a:rPr lang="en-GB" dirty="0"/>
              <a:t>PWM3: D2 D3</a:t>
            </a:r>
          </a:p>
          <a:p>
            <a:r>
              <a:rPr lang="en-GB" dirty="0"/>
              <a:t>Secondary side PWM</a:t>
            </a:r>
          </a:p>
          <a:p>
            <a:r>
              <a:rPr lang="en-GB" dirty="0"/>
              <a:t>PWM2: D4 D5</a:t>
            </a:r>
          </a:p>
          <a:p>
            <a:r>
              <a:rPr lang="en-GB" dirty="0"/>
              <a:t>PWM4: D6 D7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106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6B41A-E821-202D-2A4A-4299DA411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Actual testing to the DAB board in </a:t>
            </a:r>
            <a:r>
              <a:rPr lang="en-GB" dirty="0" err="1"/>
              <a:t>Garching</a:t>
            </a:r>
            <a:r>
              <a:rPr lang="en-GB" dirty="0"/>
              <a:t> (Open Loop measurement) – with Power flow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6BCBADC-1FEC-F0B6-B2A4-F8F2F8BC6F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022" y="1690688"/>
            <a:ext cx="7909055" cy="5076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141766-D058-FA2E-1F7E-3F97E6EBDC98}"/>
              </a:ext>
            </a:extLst>
          </p:cNvPr>
          <p:cNvSpPr txBox="1"/>
          <p:nvPr/>
        </p:nvSpPr>
        <p:spPr>
          <a:xfrm>
            <a:off x="8656307" y="2059668"/>
            <a:ext cx="300867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Control Phase: 90 degrees</a:t>
            </a:r>
          </a:p>
          <a:p>
            <a:r>
              <a:rPr lang="en-GB" dirty="0"/>
              <a:t>Primary side PWM</a:t>
            </a:r>
          </a:p>
          <a:p>
            <a:r>
              <a:rPr lang="en-GB" dirty="0"/>
              <a:t>PWM1: D0 D1</a:t>
            </a:r>
          </a:p>
          <a:p>
            <a:r>
              <a:rPr lang="en-GB" dirty="0"/>
              <a:t>PWM3: D2 D3</a:t>
            </a:r>
          </a:p>
          <a:p>
            <a:r>
              <a:rPr lang="en-GB" dirty="0"/>
              <a:t>Secondary side PWM</a:t>
            </a:r>
          </a:p>
          <a:p>
            <a:r>
              <a:rPr lang="en-GB" dirty="0"/>
              <a:t>PWM2: D4 D5</a:t>
            </a:r>
          </a:p>
          <a:p>
            <a:r>
              <a:rPr lang="en-GB" dirty="0"/>
              <a:t>PWM4: D6 D7</a:t>
            </a:r>
          </a:p>
          <a:p>
            <a:endParaRPr lang="en-GB" dirty="0"/>
          </a:p>
          <a:p>
            <a:r>
              <a:rPr lang="en-GB" dirty="0"/>
              <a:t>C1 – yellow (primary Bridge voltage)</a:t>
            </a:r>
          </a:p>
          <a:p>
            <a:r>
              <a:rPr lang="en-GB" dirty="0"/>
              <a:t>C2 - green (transformer current)</a:t>
            </a:r>
          </a:p>
          <a:p>
            <a:r>
              <a:rPr lang="en-GB" dirty="0"/>
              <a:t>C3 - orange (secondary Bridge voltage)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666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02A76-8AE9-4755-0BC2-F7DA5663E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Actual testing to the DAB board in </a:t>
            </a:r>
            <a:r>
              <a:rPr lang="en-GB" dirty="0" err="1"/>
              <a:t>Garching</a:t>
            </a:r>
            <a:r>
              <a:rPr lang="en-GB" dirty="0"/>
              <a:t> (Open Loop measurement) – with Power flow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058AFCD-1213-599E-75B1-8DD9A8EF4A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32"/>
          <a:stretch/>
        </p:blipFill>
        <p:spPr bwMode="auto">
          <a:xfrm>
            <a:off x="1356851" y="1943747"/>
            <a:ext cx="9478297" cy="4165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02294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52D4-3094-35CF-842A-16FDA42D7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ramp up –</a:t>
            </a:r>
            <a:r>
              <a:rPr lang="en-GB" dirty="0" err="1"/>
              <a:t>Vloop</a:t>
            </a:r>
            <a:r>
              <a:rPr lang="en-GB" dirty="0"/>
              <a:t> reference test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FA28B1-87D3-7520-4B60-B0DFC6F8E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0708" y="1785362"/>
            <a:ext cx="8395679" cy="4826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74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124D4-2FE6-4FDC-87CA-1704F152C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ramp up –</a:t>
            </a:r>
            <a:r>
              <a:rPr lang="en-GB" dirty="0" err="1"/>
              <a:t>Iloop</a:t>
            </a:r>
            <a:r>
              <a:rPr lang="en-GB" dirty="0"/>
              <a:t> reference test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E72DEB-6277-246D-AD85-42E4C89C50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4080" y="1825625"/>
            <a:ext cx="7463839" cy="4351338"/>
          </a:xfrm>
        </p:spPr>
      </p:pic>
    </p:spTree>
    <p:extLst>
      <p:ext uri="{BB962C8B-B14F-4D97-AF65-F5344CB8AC3E}">
        <p14:creationId xmlns:p14="http://schemas.microsoft.com/office/powerpoint/2010/main" val="20668048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EC49E-6B88-145F-CBD0-AB0B671A2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New ramp up –</a:t>
            </a:r>
            <a:r>
              <a:rPr lang="en-GB" dirty="0" err="1"/>
              <a:t>Ploop</a:t>
            </a:r>
            <a:r>
              <a:rPr lang="en-GB" dirty="0"/>
              <a:t> reference test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819AB9-55DC-4BC4-FFAF-E47C9A9325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1068" y="1825625"/>
            <a:ext cx="7689863" cy="4351338"/>
          </a:xfrm>
        </p:spPr>
      </p:pic>
    </p:spTree>
    <p:extLst>
      <p:ext uri="{BB962C8B-B14F-4D97-AF65-F5344CB8AC3E}">
        <p14:creationId xmlns:p14="http://schemas.microsoft.com/office/powerpoint/2010/main" val="3502179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8912D-D1F0-2820-FE4A-F965C3A27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090" y="395860"/>
            <a:ext cx="10704867" cy="1325563"/>
          </a:xfrm>
        </p:spPr>
        <p:txBody>
          <a:bodyPr/>
          <a:lstStyle/>
          <a:p>
            <a:r>
              <a:rPr lang="en-GB" dirty="0"/>
              <a:t>PWM Configuration – Cascaded PWM 1-2-3-4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0F3AC7-FDF1-1A40-5F7B-B8C98C81D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264" y="1642670"/>
            <a:ext cx="8733277" cy="45342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BDBC05-272F-859B-E653-19791FE5F82B}"/>
              </a:ext>
            </a:extLst>
          </p:cNvPr>
          <p:cNvSpPr txBox="1"/>
          <p:nvPr/>
        </p:nvSpPr>
        <p:spPr>
          <a:xfrm>
            <a:off x="1720645" y="2783567"/>
            <a:ext cx="875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FF00"/>
                </a:solidFill>
              </a:rPr>
              <a:t>PWM1 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F37D87-89A7-3A8C-44C2-C57F7128E9FF}"/>
              </a:ext>
            </a:extLst>
          </p:cNvPr>
          <p:cNvSpPr txBox="1"/>
          <p:nvPr/>
        </p:nvSpPr>
        <p:spPr>
          <a:xfrm>
            <a:off x="1720645" y="3379827"/>
            <a:ext cx="82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PWM3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BB2003-9E6D-1B82-2E73-11E16D86EE53}"/>
              </a:ext>
            </a:extLst>
          </p:cNvPr>
          <p:cNvSpPr txBox="1"/>
          <p:nvPr/>
        </p:nvSpPr>
        <p:spPr>
          <a:xfrm>
            <a:off x="1674158" y="4920828"/>
            <a:ext cx="875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PWM2 </a:t>
            </a:r>
            <a:endParaRPr lang="en-US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13024E-5386-7B08-9187-66BF58311DF7}"/>
              </a:ext>
            </a:extLst>
          </p:cNvPr>
          <p:cNvSpPr txBox="1"/>
          <p:nvPr/>
        </p:nvSpPr>
        <p:spPr>
          <a:xfrm>
            <a:off x="1743888" y="5807631"/>
            <a:ext cx="82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PWM4</a:t>
            </a:r>
            <a:endParaRPr lang="en-US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7085410-FDE2-DC16-B699-00458087F358}"/>
              </a:ext>
            </a:extLst>
          </p:cNvPr>
          <p:cNvCxnSpPr>
            <a:cxnSpLocks/>
          </p:cNvCxnSpPr>
          <p:nvPr/>
        </p:nvCxnSpPr>
        <p:spPr>
          <a:xfrm>
            <a:off x="4434347" y="1455857"/>
            <a:ext cx="0" cy="2879757"/>
          </a:xfrm>
          <a:prstGeom prst="line">
            <a:avLst/>
          </a:prstGeom>
          <a:ln>
            <a:solidFill>
              <a:srgbClr val="FFFF00"/>
            </a:solidFill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D41A4D4-3453-376C-8D12-ECC05134138C}"/>
              </a:ext>
            </a:extLst>
          </p:cNvPr>
          <p:cNvCxnSpPr>
            <a:cxnSpLocks/>
          </p:cNvCxnSpPr>
          <p:nvPr/>
        </p:nvCxnSpPr>
        <p:spPr>
          <a:xfrm flipH="1">
            <a:off x="4531470" y="1549265"/>
            <a:ext cx="6117" cy="2786349"/>
          </a:xfrm>
          <a:prstGeom prst="line">
            <a:avLst/>
          </a:prstGeom>
          <a:ln>
            <a:solidFill>
              <a:srgbClr val="FFFF00"/>
            </a:solidFill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A5688C9-2D67-F560-E1BC-7A99A5291D1C}"/>
              </a:ext>
            </a:extLst>
          </p:cNvPr>
          <p:cNvCxnSpPr>
            <a:cxnSpLocks/>
          </p:cNvCxnSpPr>
          <p:nvPr/>
        </p:nvCxnSpPr>
        <p:spPr>
          <a:xfrm>
            <a:off x="5206181" y="4109098"/>
            <a:ext cx="0" cy="2611255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58E3D59-472E-86F2-C639-D4DBBF463BA6}"/>
              </a:ext>
            </a:extLst>
          </p:cNvPr>
          <p:cNvCxnSpPr>
            <a:cxnSpLocks/>
          </p:cNvCxnSpPr>
          <p:nvPr/>
        </p:nvCxnSpPr>
        <p:spPr>
          <a:xfrm>
            <a:off x="5309421" y="4137271"/>
            <a:ext cx="0" cy="267649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6E29BEF-E27F-40E0-35F9-6A40445A09BC}"/>
              </a:ext>
            </a:extLst>
          </p:cNvPr>
          <p:cNvSpPr txBox="1"/>
          <p:nvPr/>
        </p:nvSpPr>
        <p:spPr>
          <a:xfrm>
            <a:off x="2260668" y="3689283"/>
            <a:ext cx="2044878" cy="646331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</a:rPr>
              <a:t>Bridge Phase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180 – 360 degrees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0363C57-CFF5-5E8A-CB66-3001795969C3}"/>
              </a:ext>
            </a:extLst>
          </p:cNvPr>
          <p:cNvCxnSpPr/>
          <p:nvPr/>
        </p:nvCxnSpPr>
        <p:spPr>
          <a:xfrm>
            <a:off x="4305106" y="4109098"/>
            <a:ext cx="226364" cy="7339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3BB1BD0-B1A9-CB0B-B771-7D7CDB7858A6}"/>
              </a:ext>
            </a:extLst>
          </p:cNvPr>
          <p:cNvCxnSpPr>
            <a:cxnSpLocks/>
          </p:cNvCxnSpPr>
          <p:nvPr/>
        </p:nvCxnSpPr>
        <p:spPr>
          <a:xfrm>
            <a:off x="4321276" y="3952605"/>
            <a:ext cx="978313" cy="184666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F660CE-7AF2-6B89-ADAF-B170FE02CF5D}"/>
              </a:ext>
            </a:extLst>
          </p:cNvPr>
          <p:cNvCxnSpPr>
            <a:cxnSpLocks/>
          </p:cNvCxnSpPr>
          <p:nvPr/>
        </p:nvCxnSpPr>
        <p:spPr>
          <a:xfrm>
            <a:off x="6059621" y="1583681"/>
            <a:ext cx="0" cy="3155467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2CC68B8-3614-83E7-BA76-3AAF5543D3EB}"/>
              </a:ext>
            </a:extLst>
          </p:cNvPr>
          <p:cNvCxnSpPr>
            <a:cxnSpLocks/>
          </p:cNvCxnSpPr>
          <p:nvPr/>
        </p:nvCxnSpPr>
        <p:spPr>
          <a:xfrm>
            <a:off x="6841041" y="1677089"/>
            <a:ext cx="0" cy="3243739"/>
          </a:xfrm>
          <a:prstGeom prst="lin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87086A5-8D42-4122-3721-B94297D89946}"/>
              </a:ext>
            </a:extLst>
          </p:cNvPr>
          <p:cNvCxnSpPr>
            <a:cxnSpLocks/>
          </p:cNvCxnSpPr>
          <p:nvPr/>
        </p:nvCxnSpPr>
        <p:spPr>
          <a:xfrm>
            <a:off x="7705541" y="2783567"/>
            <a:ext cx="0" cy="3393396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5406058-5729-C8FA-C2E8-78C1736B7226}"/>
              </a:ext>
            </a:extLst>
          </p:cNvPr>
          <p:cNvCxnSpPr>
            <a:cxnSpLocks/>
          </p:cNvCxnSpPr>
          <p:nvPr/>
        </p:nvCxnSpPr>
        <p:spPr>
          <a:xfrm>
            <a:off x="8486961" y="2684206"/>
            <a:ext cx="0" cy="3492757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BBFA4EFB-6EEC-E986-3462-8A309477193C}"/>
              </a:ext>
            </a:extLst>
          </p:cNvPr>
          <p:cNvSpPr txBox="1"/>
          <p:nvPr/>
        </p:nvSpPr>
        <p:spPr>
          <a:xfrm>
            <a:off x="7554750" y="1784576"/>
            <a:ext cx="2625709" cy="646331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</a:rPr>
              <a:t>PRItoSEC</a:t>
            </a:r>
            <a:r>
              <a:rPr lang="en-GB" dirty="0">
                <a:solidFill>
                  <a:schemeClr val="bg1"/>
                </a:solidFill>
              </a:rPr>
              <a:t> Phase</a:t>
            </a:r>
            <a:br>
              <a:rPr lang="en-GB" dirty="0">
                <a:solidFill>
                  <a:schemeClr val="bg1"/>
                </a:solidFill>
              </a:rPr>
            </a:br>
            <a:r>
              <a:rPr lang="en-GB" dirty="0">
                <a:solidFill>
                  <a:schemeClr val="bg1"/>
                </a:solidFill>
              </a:rPr>
              <a:t>90 – (Bridge Phase / 2)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2A4F3B22-898B-E88A-36BE-9E357A1AB372}"/>
              </a:ext>
            </a:extLst>
          </p:cNvPr>
          <p:cNvCxnSpPr/>
          <p:nvPr/>
        </p:nvCxnSpPr>
        <p:spPr>
          <a:xfrm flipH="1">
            <a:off x="6607277" y="2430907"/>
            <a:ext cx="1268362" cy="164809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85FE6A7-B5F5-6A7D-136E-1E374273EF8E}"/>
              </a:ext>
            </a:extLst>
          </p:cNvPr>
          <p:cNvCxnSpPr/>
          <p:nvPr/>
        </p:nvCxnSpPr>
        <p:spPr>
          <a:xfrm>
            <a:off x="8003458" y="2430907"/>
            <a:ext cx="0" cy="868051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17673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1BD7E20-0BE1-8F07-4E8A-6C5889A487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837" y="1562308"/>
            <a:ext cx="8649450" cy="493056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FFB60E-BB7E-68C8-F03C-BE25AEAAA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360742" cy="1325563"/>
          </a:xfrm>
        </p:spPr>
        <p:txBody>
          <a:bodyPr/>
          <a:lstStyle/>
          <a:p>
            <a:r>
              <a:rPr lang="en-GB" dirty="0"/>
              <a:t>ISR timing tasks :: 100KHz execution time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D9EC6C-93B2-5BE0-7DE9-76879DCCCB69}"/>
              </a:ext>
            </a:extLst>
          </p:cNvPr>
          <p:cNvSpPr txBox="1"/>
          <p:nvPr/>
        </p:nvSpPr>
        <p:spPr>
          <a:xfrm>
            <a:off x="1305347" y="2603655"/>
            <a:ext cx="2502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ADC capture – 504.2 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C5E8CC-FF00-D2A5-F5F2-46E4DD162B4D}"/>
              </a:ext>
            </a:extLst>
          </p:cNvPr>
          <p:cNvSpPr txBox="1"/>
          <p:nvPr/>
        </p:nvSpPr>
        <p:spPr>
          <a:xfrm>
            <a:off x="1305347" y="3377775"/>
            <a:ext cx="2566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Fault execute – 1.925 us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B2B3EC-DC0E-1C9E-0232-5A92EF294FB0}"/>
              </a:ext>
            </a:extLst>
          </p:cNvPr>
          <p:cNvSpPr txBox="1"/>
          <p:nvPr/>
        </p:nvSpPr>
        <p:spPr>
          <a:xfrm>
            <a:off x="1305347" y="5249528"/>
            <a:ext cx="2940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PWM distribution– 1.612 us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221636-3502-0B62-9C8A-9FED606B6969}"/>
              </a:ext>
            </a:extLst>
          </p:cNvPr>
          <p:cNvSpPr txBox="1"/>
          <p:nvPr/>
        </p:nvSpPr>
        <p:spPr>
          <a:xfrm>
            <a:off x="1305346" y="4273290"/>
            <a:ext cx="2604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Control Loop IVP– 3.1 us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3710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3C4B6-1265-5D7E-82B0-B24F9AE48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 loop execution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0C7174-2822-8A62-1CA2-9E57FEFC1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30" b="9200"/>
          <a:stretch/>
        </p:blipFill>
        <p:spPr>
          <a:xfrm>
            <a:off x="2314499" y="2758840"/>
            <a:ext cx="5989839" cy="10364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7DE42B-BFF2-93A8-EB5B-51C34C458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258" y="1396628"/>
            <a:ext cx="6005080" cy="10364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D3A9972-26E3-2B65-CE40-B4D26AD173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0223" y="4121053"/>
            <a:ext cx="5883150" cy="10287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DC210C-57E8-D0BB-7DDC-8854BB6C0B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52603" y="5461372"/>
            <a:ext cx="5890770" cy="12421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2DEBF98-3BC6-CFC6-B61B-A6F4DF6C6531}"/>
              </a:ext>
            </a:extLst>
          </p:cNvPr>
          <p:cNvSpPr txBox="1"/>
          <p:nvPr/>
        </p:nvSpPr>
        <p:spPr>
          <a:xfrm>
            <a:off x="1529546" y="1637958"/>
            <a:ext cx="854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Vloop</a:t>
            </a:r>
            <a:r>
              <a:rPr lang="en-GB" dirty="0"/>
              <a:t>  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3D6553-4F7B-3474-0372-5A74877B7FF3}"/>
              </a:ext>
            </a:extLst>
          </p:cNvPr>
          <p:cNvSpPr txBox="1"/>
          <p:nvPr/>
        </p:nvSpPr>
        <p:spPr>
          <a:xfrm>
            <a:off x="1553592" y="3037545"/>
            <a:ext cx="8066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Ploop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4AE026-8666-7674-CC5F-023C5D943C44}"/>
              </a:ext>
            </a:extLst>
          </p:cNvPr>
          <p:cNvSpPr txBox="1"/>
          <p:nvPr/>
        </p:nvSpPr>
        <p:spPr>
          <a:xfrm>
            <a:off x="1679048" y="4370894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/>
              <a:t>Iloop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B44F11E-D479-5CEF-863A-2B490E6F6701}"/>
              </a:ext>
            </a:extLst>
          </p:cNvPr>
          <p:cNvSpPr txBox="1"/>
          <p:nvPr/>
        </p:nvSpPr>
        <p:spPr>
          <a:xfrm>
            <a:off x="39972" y="5846544"/>
            <a:ext cx="2320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dirty="0"/>
              <a:t>Interleaved execution</a:t>
            </a:r>
          </a:p>
          <a:p>
            <a:pPr algn="r"/>
            <a:r>
              <a:rPr lang="en-GB" dirty="0"/>
              <a:t>of </a:t>
            </a:r>
            <a:r>
              <a:rPr lang="en-GB" dirty="0" err="1"/>
              <a:t>Vloop</a:t>
            </a:r>
            <a:r>
              <a:rPr lang="en-GB" dirty="0"/>
              <a:t> and </a:t>
            </a:r>
            <a:r>
              <a:rPr lang="en-GB" dirty="0" err="1"/>
              <a:t>PLoop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5F00F4-B367-DAB2-B0BF-A7849A5C7DB4}"/>
              </a:ext>
            </a:extLst>
          </p:cNvPr>
          <p:cNvSpPr txBox="1"/>
          <p:nvPr/>
        </p:nvSpPr>
        <p:spPr>
          <a:xfrm>
            <a:off x="3117347" y="5882223"/>
            <a:ext cx="24467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accent2"/>
                </a:solidFill>
              </a:rPr>
              <a:t>Interleave switchover (127ns)</a:t>
            </a:r>
            <a:endParaRPr lang="en-US" sz="1400" dirty="0">
              <a:solidFill>
                <a:schemeClr val="accent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5D438C9-E3A8-7455-2FC4-F7B34FA21725}"/>
              </a:ext>
            </a:extLst>
          </p:cNvPr>
          <p:cNvSpPr txBox="1"/>
          <p:nvPr/>
        </p:nvSpPr>
        <p:spPr>
          <a:xfrm>
            <a:off x="2281081" y="5434126"/>
            <a:ext cx="15234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With averaging code</a:t>
            </a:r>
            <a:endParaRPr lang="en-US" sz="1200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55349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86D08-DDB2-C1FE-ADF8-93810B006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1B68E7-8B1E-251D-CC9C-398E73B3C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499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9370F-13F3-C71D-5AFA-21BEF0A0B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MCC PWM1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845D41-AABA-FCF6-7BC2-B541699A7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64849"/>
            <a:ext cx="5326926" cy="40728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52271E-AACB-4671-5AB5-0E4B8EB3C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008" y="2308978"/>
            <a:ext cx="4984910" cy="310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13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17F05-033B-B906-5621-EA673C925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MCC PWM2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34D3A-1EEB-3048-0F83-EDB261A682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CF3B1E-FE84-E0D9-05D8-EB02A7FCD6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6307"/>
            <a:ext cx="5075187" cy="38410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153B4D-7038-B21D-5A5C-926B0B3AC7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7440" y="2063598"/>
            <a:ext cx="5181166" cy="3207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554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BB73-C701-6D3F-7158-E5FC51416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MCC PWM3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2FE6B1-46C0-288B-FA49-5F42F05DF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4987039" cy="37604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B3E430-2E0C-C8B7-1253-7F00552ECA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596" y="2113475"/>
            <a:ext cx="4855847" cy="303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947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2B85C-9BD0-E902-1372-BF87328EA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MCC PWM4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EF86CC-28EF-5A45-500F-EFF1FD1BCD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839" y="1690688"/>
            <a:ext cx="5275043" cy="39923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5D67CD-55D0-57FC-B024-EC38E5C73E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1188" y="2079061"/>
            <a:ext cx="5115196" cy="339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9404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C767E-2676-265A-9BE8-8927E07B6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FB_Vdd</a:t>
            </a:r>
            <a:r>
              <a:rPr lang="en-GB" dirty="0"/>
              <a:t>-PWM_P fault 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0355C9-6F0D-FB60-3040-36369FC49B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SCCP2 input capture</a:t>
            </a:r>
          </a:p>
          <a:p>
            <a:r>
              <a:rPr lang="en-GB" dirty="0"/>
              <a:t>CLC2</a:t>
            </a:r>
          </a:p>
          <a:p>
            <a:r>
              <a:rPr lang="en-GB" dirty="0"/>
              <a:t>DMA2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000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A2252-404E-8D38-5ADA-6830CAB15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DAB operation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AD3DFE-3AA8-01F3-C023-46349D5AB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5505"/>
            <a:ext cx="10097030" cy="467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662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5C728-9D82-F58D-4AF1-8966DCC37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83551-39D9-AE0E-4578-517936715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F04333-A061-CCEC-D713-41663A86C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1316" y="1657137"/>
            <a:ext cx="9173497" cy="451982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E48D909-9699-0A9C-2CCB-566A7334E459}"/>
              </a:ext>
            </a:extLst>
          </p:cNvPr>
          <p:cNvSpPr/>
          <p:nvPr/>
        </p:nvSpPr>
        <p:spPr>
          <a:xfrm>
            <a:off x="1130710" y="4896465"/>
            <a:ext cx="4031225" cy="73741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D4C18D-3217-CCFB-5308-9785C164F36C}"/>
              </a:ext>
            </a:extLst>
          </p:cNvPr>
          <p:cNvSpPr txBox="1"/>
          <p:nvPr/>
        </p:nvSpPr>
        <p:spPr>
          <a:xfrm>
            <a:off x="157315" y="5633884"/>
            <a:ext cx="5774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accent2">
                    <a:lumMod val="75000"/>
                  </a:schemeClr>
                </a:solidFill>
              </a:rPr>
              <a:t>Inductor current naturally forces commutation of Diode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6712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2369</TotalTime>
  <Words>270</Words>
  <Application>Microsoft Office PowerPoint</Application>
  <PresentationFormat>Widescreen</PresentationFormat>
  <Paragraphs>58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Dual Active Bridge</vt:lpstr>
      <vt:lpstr>PWM Configuration – Cascaded PWM 1-2-3-4</vt:lpstr>
      <vt:lpstr>MCC PWM1</vt:lpstr>
      <vt:lpstr>MCC PWM2</vt:lpstr>
      <vt:lpstr>MCC PWM3</vt:lpstr>
      <vt:lpstr>MCC PWM4</vt:lpstr>
      <vt:lpstr>FB_Vdd-PWM_P fault implementation</vt:lpstr>
      <vt:lpstr>DAB operation</vt:lpstr>
      <vt:lpstr>PowerPoint Presentation</vt:lpstr>
      <vt:lpstr>PowerPoint Presentation</vt:lpstr>
      <vt:lpstr>Deadtime equation for ZVS</vt:lpstr>
      <vt:lpstr>ZCS</vt:lpstr>
      <vt:lpstr>A new modulation to achieve soft switching ZCS</vt:lpstr>
      <vt:lpstr>Actual testing to the DAB board in Garching (Open Loop measurement) – no Power flow</vt:lpstr>
      <vt:lpstr>Actual testing to the DAB board in Garching (Open Loop measurement) – with Power flow</vt:lpstr>
      <vt:lpstr>Actual testing to the DAB board in Garching (Open Loop measurement) – with Power flow</vt:lpstr>
      <vt:lpstr>New ramp up –Vloop reference test</vt:lpstr>
      <vt:lpstr>New ramp up –Iloop reference test</vt:lpstr>
      <vt:lpstr>New ramp up –Ploop reference test</vt:lpstr>
      <vt:lpstr>ISR timing tasks :: 100KHz execution time</vt:lpstr>
      <vt:lpstr>Control loop execution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Kristine Angelica Panghulan - M15690</dc:creator>
  <cp:lastModifiedBy>Kristine Angelica Panghulan - M15690</cp:lastModifiedBy>
  <cp:revision>14</cp:revision>
  <dcterms:created xsi:type="dcterms:W3CDTF">2024-07-02T22:00:27Z</dcterms:created>
  <dcterms:modified xsi:type="dcterms:W3CDTF">2024-08-22T16:34:14Z</dcterms:modified>
</cp:coreProperties>
</file>

<file path=docProps/thumbnail.jpeg>
</file>